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0" r:id="rId7"/>
    <p:sldId id="375" r:id="rId8"/>
    <p:sldId id="264" r:id="rId9"/>
    <p:sldId id="458" r:id="rId10"/>
    <p:sldId id="459" r:id="rId11"/>
    <p:sldId id="407" r:id="rId12"/>
    <p:sldId id="533" r:id="rId13"/>
    <p:sldId id="534" r:id="rId14"/>
    <p:sldId id="535" r:id="rId15"/>
    <p:sldId id="536" r:id="rId16"/>
    <p:sldId id="415" r:id="rId17"/>
    <p:sldId id="604" r:id="rId18"/>
    <p:sldId id="605" r:id="rId19"/>
    <p:sldId id="315" r:id="rId20"/>
    <p:sldId id="462" r:id="rId21"/>
    <p:sldId id="606" r:id="rId22"/>
    <p:sldId id="607" r:id="rId23"/>
    <p:sldId id="265" r:id="rId24"/>
    <p:sldId id="316" r:id="rId25"/>
    <p:sldId id="318" r:id="rId26"/>
    <p:sldId id="272" r:id="rId27"/>
    <p:sldId id="319" r:id="rId28"/>
    <p:sldId id="465" r:id="rId29"/>
    <p:sldId id="507" r:id="rId30"/>
    <p:sldId id="321" r:id="rId31"/>
    <p:sldId id="322" r:id="rId32"/>
    <p:sldId id="324" r:id="rId33"/>
    <p:sldId id="608" r:id="rId34"/>
    <p:sldId id="325" r:id="rId35"/>
    <p:sldId id="326" r:id="rId36"/>
    <p:sldId id="609" r:id="rId37"/>
    <p:sldId id="493" r:id="rId38"/>
    <p:sldId id="329" r:id="rId39"/>
    <p:sldId id="610" r:id="rId40"/>
    <p:sldId id="331" r:id="rId41"/>
    <p:sldId id="332" r:id="rId42"/>
    <p:sldId id="611" r:id="rId43"/>
    <p:sldId id="266" r:id="rId44"/>
    <p:sldId id="335" r:id="rId45"/>
    <p:sldId id="448" r:id="rId46"/>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72"/>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41.xml"/><Relationship Id="rId2" Type="http://schemas.openxmlformats.org/officeDocument/2006/relationships/slide" Target="slide21.xml"/><Relationship Id="rId1"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emf"/><Relationship Id="rId1" Type="http://schemas.openxmlformats.org/officeDocument/2006/relationships/image" Target="../media/image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874579" y="2073275"/>
            <a:ext cx="2452370" cy="829945"/>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Six</a:t>
            </a: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13485" y="3256915"/>
            <a:ext cx="9817735" cy="101473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Local Art,Global Culture</a:t>
            </a:r>
            <a:endParaRPr lang="en-US" altLang="zh-CN" sz="6000" b="1" strike="noStrike" noProof="1">
              <a:solidFill>
                <a:schemeClr val="bg1"/>
              </a:solidFill>
              <a:latin typeface="微软雅黑" pitchFamily="34" charset="-122"/>
              <a:ea typeface="微软雅黑" pitchFamily="34" charset="-122"/>
              <a:cs typeface="+mn-c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2. How does the idea of art as a space between sciences and humanities come into being?</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08430" y="3408680"/>
            <a:ext cx="9859645" cy="137731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It is a resutt of the fact that one of the most important characteristics of the last century’s artistic practice is the technologization of art.</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3. What does a reflective attitude towards technology outside the artistic context result in?</a:t>
            </a:r>
            <a:endParaRPr>
              <a:ea typeface="宋体" panose="02010600030101010101" pitchFamily="2" charset="-122"/>
            </a:endParaRPr>
          </a:p>
        </p:txBody>
      </p:sp>
      <p:sp>
        <p:nvSpPr>
          <p:cNvPr id="11" name="文本框 10"/>
          <p:cNvSpPr txBox="1"/>
          <p:nvPr/>
        </p:nvSpPr>
        <p:spPr>
          <a:xfrm>
            <a:off x="1076325" y="3408680"/>
            <a:ext cx="10339070"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It resulted in a development of art in which the artistic, technological and cultural discourse</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infiltrate each other.</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4. What is the influence of scientific and technological revolution on life?</a:t>
            </a:r>
            <a:endParaRPr>
              <a:ea typeface="宋体" panose="02010600030101010101" pitchFamily="2" charset="-122"/>
            </a:endParaRPr>
          </a:p>
        </p:txBody>
      </p:sp>
      <p:sp>
        <p:nvSpPr>
          <p:cNvPr id="11" name="文本框 10"/>
          <p:cNvSpPr txBox="1"/>
          <p:nvPr/>
        </p:nvSpPr>
        <p:spPr>
          <a:xfrm>
            <a:off x="1408430" y="3408363"/>
            <a:ext cx="8083550"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4. The borders between life and technology are gradually blurring.</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793095"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5. Why can artists who technologize their practice be considered the pioneers of the third culture?</a:t>
            </a:r>
            <a:endParaRPr>
              <a:ea typeface="宋体" panose="02010600030101010101" pitchFamily="2" charset="-122"/>
            </a:endParaRPr>
          </a:p>
        </p:txBody>
      </p:sp>
      <p:sp>
        <p:nvSpPr>
          <p:cNvPr id="11" name="文本框 10"/>
          <p:cNvSpPr txBox="1"/>
          <p:nvPr/>
        </p:nvSpPr>
        <p:spPr>
          <a:xfrm>
            <a:off x="1330960" y="3255645"/>
            <a:ext cx="10121900"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5. Because, existing between the two camps, benefiting from their traditions and achievements, they have at the same time the chance of keeping a critical distance from them.</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692525"/>
          </a:xfrm>
          <a:prstGeom prst="rect">
            <a:avLst/>
          </a:prstGeom>
          <a:noFill/>
        </p:spPr>
        <p:txBody>
          <a:bodyPr wrap="square" rtlCol="0">
            <a:spAutoFit/>
          </a:bodyPr>
          <a:p>
            <a:r>
              <a:rPr lang="en-US" altLang="zh-CN"/>
              <a:t>    </a:t>
            </a:r>
            <a:r>
              <a:t>(     ) 1. How does Ibrahim El-Salahi maintain a strong link to his homeland in his art?</a:t>
            </a:r>
          </a:p>
          <a:p>
            <a:r>
              <a:t>A. By fusing his own experience of Islamic, African, Arab and Western artistic</a:t>
            </a:r>
          </a:p>
          <a:p>
            <a:r>
              <a:t>traditions.</a:t>
            </a:r>
          </a:p>
          <a:p>
            <a:r>
              <a:t>B. By returning to his native Sudan.</a:t>
            </a:r>
          </a:p>
          <a:p>
            <a:r>
              <a:t>C. By using the deep yellow color of the Sudanese earth.</a:t>
            </a:r>
          </a:p>
          <a:p>
            <a:r>
              <a:t>D. By experimenting with modern forms.</a:t>
            </a:r>
          </a:p>
          <a:p/>
          <a:p>
            <a:r>
              <a:t>    (     ) 2. Which of the following statements best describes the feature of Meschac Gaba’s art?</a:t>
            </a:r>
          </a:p>
          <a:p>
            <a:r>
              <a:t>A. He creates “a new reality”.</a:t>
            </a:r>
          </a:p>
          <a:p>
            <a:r>
              <a:t>B. He uses his hometown as a workspace for posing questions about global</a:t>
            </a:r>
          </a:p>
          <a:p>
            <a:r>
              <a:t>contemporary art.</a:t>
            </a:r>
          </a:p>
          <a:p>
            <a:r>
              <a:t>C. He invites the Western art establishment to engage with African art.</a:t>
            </a:r>
          </a:p>
          <a:p>
            <a:r>
              <a:t>D. He roots his art in African cultural heritage.</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415030"/>
          </a:xfrm>
          <a:prstGeom prst="rect">
            <a:avLst/>
          </a:prstGeom>
          <a:noFill/>
        </p:spPr>
        <p:txBody>
          <a:bodyPr wrap="square" rtlCol="0">
            <a:spAutoFit/>
          </a:bodyPr>
          <a:p>
            <a:r>
              <a:rPr lang="en-US" altLang="zh-CN"/>
              <a:t>    </a:t>
            </a:r>
            <a:r>
              <a:t>(     ) 3. Marlene Dumas’s works is NOT famous for ______.</a:t>
            </a:r>
          </a:p>
          <a:p>
            <a:r>
              <a:t>A. her biblical figures</a:t>
            </a:r>
          </a:p>
          <a:p>
            <a:r>
              <a:t>B. issues of gender and sexuality</a:t>
            </a:r>
          </a:p>
          <a:p>
            <a:r>
              <a:t>C. symbolic meanings of nakedness</a:t>
            </a:r>
          </a:p>
          <a:p>
            <a:r>
              <a:t>D. the blurring boundaries between genders</a:t>
            </a:r>
          </a:p>
          <a:p/>
          <a:p/>
          <a:p>
            <a:r>
              <a:t>    (     ) 4. What attitude has long existed in the Western world toward Asian art?</a:t>
            </a:r>
          </a:p>
          <a:p>
            <a:r>
              <a:t>A. Asian art has a long and unique history.</a:t>
            </a:r>
          </a:p>
          <a:p>
            <a:r>
              <a:t>B. Asian art is inspired by both modernist traditions and its origins.</a:t>
            </a:r>
          </a:p>
          <a:p>
            <a:r>
              <a:t>C. Asian art is entirely exotic.</a:t>
            </a:r>
          </a:p>
          <a:p>
            <a:r>
              <a:t>D. Asian art is a way for artists to celebrate their identities.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Passage Five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415030"/>
          </a:xfrm>
          <a:prstGeom prst="rect">
            <a:avLst/>
          </a:prstGeom>
          <a:noFill/>
        </p:spPr>
        <p:txBody>
          <a:bodyPr wrap="square" rtlCol="0">
            <a:spAutoFit/>
          </a:bodyPr>
          <a:p>
            <a:r>
              <a:rPr lang="en-US" altLang="zh-CN"/>
              <a:t>    </a:t>
            </a:r>
            <a:r>
              <a:t>(     ) 5. What unrecognized and taboo culture is celebrated in the figure of Khakar’s “You Can’t</a:t>
            </a:r>
          </a:p>
          <a:p>
            <a:r>
              <a:t>Please All”?</a:t>
            </a:r>
          </a:p>
          <a:p>
            <a:r>
              <a:t>A. His Indian identity.</a:t>
            </a:r>
          </a:p>
          <a:p>
            <a:r>
              <a:t>B. Images of deities.</a:t>
            </a:r>
          </a:p>
          <a:p>
            <a:r>
              <a:t>C. His homosexuality.</a:t>
            </a:r>
          </a:p>
          <a:p>
            <a:r>
              <a:t>D. His humor.</a:t>
            </a:r>
          </a:p>
          <a:p/>
          <a:p>
            <a:r>
              <a:t>    (     ) 6. Which of the following information is NOT true about to Amrita Sher-Gil?</a:t>
            </a:r>
          </a:p>
          <a:p>
            <a:r>
              <a:t>A. She has an international background.</a:t>
            </a:r>
          </a:p>
          <a:p>
            <a:r>
              <a:t>B. She is one of the artists to set precedents for female Asian artists.</a:t>
            </a:r>
          </a:p>
          <a:p>
            <a:r>
              <a:t>C. She paints the lives of India’s cultures with modernist tendencies.</a:t>
            </a:r>
          </a:p>
          <a:p>
            <a:r>
              <a:t>D. She explores the ideas of distance and home in her works.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617855" y="1320165"/>
            <a:ext cx="1044257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Two and Passage Three both are about the relationship between art and science. Discuss with your group members about the different skills used by the authors to develop their ideas and write a critical article to summarize your discussions in about 120 words.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532765" y="2257425"/>
            <a:ext cx="11126470" cy="313690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Obviously, Passage Two and Passage Three have adopted different skills to develop the idea that art and science are interconnected. In Passage Two, some examples are provided to convince us. To be specific, Passage Two uses the respective findings of one artist and one scientist to argue for the idea. Cristina Stefanon, a pianist, compared the mystery of music to the beauty of mathematics while Dinko Mitrečić? a neuroscientist, showed the interconnection between human neurons. On the other hand, Passage Three, in spite of some specific evidences, develops its idea through general explanations and claims. It focuses on the influence of technology on contemporary art and infiltration between science and art. Contemporary digital art may be the best evidence to the interconnection between art and science.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local art in a global context.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1009713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I think neither of the slogans are convincing. We need to keep a balance between the local</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and the global cultures.</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9538335" cy="645160"/>
          </a:xfrm>
          <a:prstGeom prst="rect">
            <a:avLst/>
          </a:prstGeom>
          <a:noFill/>
        </p:spPr>
        <p:txBody>
          <a:bodyPr wrap="square" rtlCol="0">
            <a:spAutoFit/>
          </a:bodyPr>
          <a:p>
            <a:r>
              <a:rPr lang="zh-CN" altLang="en-US"/>
              <a:t>1. There are two contradictory slogans, that is, “the more local, the more global” and “the more global, the more local”. What do you think of the two slogans?</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local art in a global context.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1009713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While highlighting the local color, an artist can learn artistic experience for the global</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cultures. Moreover, an artist can communicate his or her talents with the global counterparts.</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9538335" cy="645160"/>
          </a:xfrm>
          <a:prstGeom prst="rect">
            <a:avLst/>
          </a:prstGeom>
          <a:noFill/>
        </p:spPr>
        <p:txBody>
          <a:bodyPr wrap="square" rtlCol="0">
            <a:spAutoFit/>
          </a:bodyPr>
          <a:p>
            <a:r>
              <a:rPr lang="zh-CN" altLang="en-US"/>
              <a:t>2. How do you think an artist can keep a balance between his or her local identity and global</a:t>
            </a:r>
            <a:endParaRPr lang="zh-CN" altLang="en-US"/>
          </a:p>
          <a:p>
            <a:r>
              <a:rPr lang="zh-CN" altLang="en-US"/>
              <a:t>perspective? </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local art in a global context.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250190" y="3969385"/>
            <a:ext cx="6176645" cy="2122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African and Asian artists both integrate their local culture into the western artistic tradition. The film director Zhang Yimou is a Chinese artist who has won global recognition without abandoning his Chinese identity.</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250190" y="2016125"/>
            <a:ext cx="11518265" cy="1198880"/>
          </a:xfrm>
          <a:prstGeom prst="rect">
            <a:avLst/>
          </a:prstGeom>
          <a:noFill/>
        </p:spPr>
        <p:txBody>
          <a:bodyPr wrap="square" rtlCol="0">
            <a:spAutoFit/>
          </a:bodyPr>
          <a:p>
            <a:r>
              <a:rPr lang="zh-CN" altLang="en-US"/>
              <a:t>3. Though Passage Four and Passage Five respectively talk about African and Asian artists, there are similarities between artists mentioned in the two passages. What are they? Do you know any Chinese artist who has won global recognition without abandoning his or her Chinese identity? If yes, share your information with your partner. If no, please look up some information by means of sources like Internet or magazines. </a:t>
            </a:r>
            <a:endParaRPr lang="zh-CN" altLang="en-US"/>
          </a:p>
        </p:txBody>
      </p:sp>
      <p:pic>
        <p:nvPicPr>
          <p:cNvPr id="5" name="图片 4"/>
          <p:cNvPicPr>
            <a:picLocks noChangeAspect="1"/>
          </p:cNvPicPr>
          <p:nvPr/>
        </p:nvPicPr>
        <p:blipFill>
          <a:blip r:embed="rId1"/>
          <a:stretch>
            <a:fillRect/>
          </a:stretch>
        </p:blipFill>
        <p:spPr>
          <a:xfrm>
            <a:off x="6624955" y="3329940"/>
            <a:ext cx="2938145" cy="1836420"/>
          </a:xfrm>
          <a:prstGeom prst="rect">
            <a:avLst/>
          </a:prstGeom>
        </p:spPr>
      </p:pic>
      <p:pic>
        <p:nvPicPr>
          <p:cNvPr id="6" name="图片 5"/>
          <p:cNvPicPr>
            <a:picLocks noChangeAspect="1"/>
          </p:cNvPicPr>
          <p:nvPr/>
        </p:nvPicPr>
        <p:blipFill>
          <a:blip r:embed="rId2"/>
          <a:stretch>
            <a:fillRect/>
          </a:stretch>
        </p:blipFill>
        <p:spPr>
          <a:xfrm>
            <a:off x="10140315" y="3251200"/>
            <a:ext cx="1869440" cy="19939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106045" y="2192020"/>
            <a:ext cx="7002780" cy="3461385"/>
          </a:xfrm>
          <a:prstGeom prst="rect">
            <a:avLst/>
          </a:prstGeom>
          <a:noFill/>
        </p:spPr>
        <p:txBody>
          <a:bodyPr wrap="square" rtlCol="0" anchor="t">
            <a:spAutoFit/>
          </a:bodyPr>
          <a:p>
            <a:pPr indent="457200" algn="just">
              <a:lnSpc>
                <a:spcPct val="150000"/>
              </a:lnSpc>
            </a:pPr>
            <a:r>
              <a:rPr b="1" noProof="1">
                <a:ea typeface="宋体" panose="02010600030101010101" pitchFamily="2" charset="-122"/>
                <a:cs typeface="+mn-cs"/>
              </a:rPr>
              <a:t>A.</a:t>
            </a:r>
            <a:r>
              <a:rPr noProof="1">
                <a:ea typeface="宋体" panose="02010600030101010101" pitchFamily="2" charset="-122"/>
                <a:cs typeface="+mn-cs"/>
              </a:rPr>
              <a:t> Contemporary art in China covers a wide range of art forms, including painting, sculpture, film, video, photography, installation and performance, as well as revived versions of traditional </a:t>
            </a:r>
            <a:r>
              <a:rPr lang="en-US" altLang="zh-CN" sz="2000" b="1" noProof="1">
                <a:solidFill>
                  <a:srgbClr val="2AA2BA"/>
                </a:solidFill>
                <a:ea typeface="宋体" panose="02010600030101010101" pitchFamily="2" charset="-122"/>
                <a:cs typeface="+mn-cs"/>
              </a:rPr>
              <a:t>ceramics. </a:t>
            </a:r>
            <a:r>
              <a:rPr noProof="1">
                <a:ea typeface="宋体" panose="02010600030101010101" pitchFamily="2" charset="-122"/>
                <a:cs typeface="+mn-cs"/>
              </a:rPr>
              <a:t>The emergence of new commercial areas, like the 798 Art District in Dashanzi of Beijing, has proved helpful to many artists. In 2000, China staged the Shanghai Biennial Festival and in 2003 a number of Chinese artists were represented at the Venice Biennale of 2003.</a:t>
            </a:r>
            <a:endParaRPr noProof="1">
              <a:ea typeface="宋体" panose="02010600030101010101" pitchFamily="2" charset="-122"/>
              <a:cs typeface="+mn-cs"/>
            </a:endParaRPr>
          </a:p>
        </p:txBody>
      </p:sp>
      <p:cxnSp>
        <p:nvCxnSpPr>
          <p:cNvPr id="5" name="直接连接符 4"/>
          <p:cNvCxnSpPr/>
          <p:nvPr/>
        </p:nvCxnSpPr>
        <p:spPr>
          <a:xfrm>
            <a:off x="176530" y="597916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5728" y="5979160"/>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ceramics n. 制陶术</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6" name="文本框 5"/>
          <p:cNvSpPr txBox="1"/>
          <p:nvPr/>
        </p:nvSpPr>
        <p:spPr>
          <a:xfrm>
            <a:off x="3320415" y="1149350"/>
            <a:ext cx="5376545" cy="398780"/>
          </a:xfrm>
          <a:prstGeom prst="rect">
            <a:avLst/>
          </a:prstGeom>
          <a:noFill/>
        </p:spPr>
        <p:txBody>
          <a:bodyPr wrap="square" rtlCol="0">
            <a:spAutoFit/>
          </a:bodyPr>
          <a:p>
            <a:r>
              <a:rPr lang="zh-CN" altLang="en-US" sz="2000" b="1"/>
              <a:t>Chinese Art</a:t>
            </a:r>
            <a:endParaRPr lang="zh-CN" altLang="en-US" sz="2000" b="1"/>
          </a:p>
        </p:txBody>
      </p:sp>
      <p:pic>
        <p:nvPicPr>
          <p:cNvPr id="2" name="图片 1"/>
          <p:cNvPicPr>
            <a:picLocks noChangeAspect="1"/>
          </p:cNvPicPr>
          <p:nvPr/>
        </p:nvPicPr>
        <p:blipFill>
          <a:blip r:embed="rId1"/>
          <a:stretch>
            <a:fillRect/>
          </a:stretch>
        </p:blipFill>
        <p:spPr>
          <a:xfrm>
            <a:off x="7315200" y="1805305"/>
            <a:ext cx="4722495" cy="3801745"/>
          </a:xfrm>
          <a:prstGeom prst="rect">
            <a:avLst/>
          </a:prstGeom>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2270" y="1604645"/>
            <a:ext cx="11428095" cy="3322955"/>
          </a:xfrm>
          <a:prstGeom prst="rect">
            <a:avLst/>
          </a:prstGeom>
          <a:noFill/>
        </p:spPr>
        <p:txBody>
          <a:bodyPr wrap="square" rtlCol="0" anchor="t">
            <a:spAutoFit/>
          </a:bodyPr>
          <a:p>
            <a:pPr algn="l" defTabSz="914400">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b="1" noProof="1">
                <a:ea typeface="宋体" panose="02010600030101010101" pitchFamily="2" charset="-122"/>
                <a:cs typeface="+mn-cs"/>
              </a:rPr>
              <a:t>B. </a:t>
            </a:r>
            <a:r>
              <a:rPr sz="2000" noProof="1">
                <a:ea typeface="宋体" panose="02010600030101010101" pitchFamily="2" charset="-122"/>
                <a:cs typeface="+mn-cs"/>
              </a:rPr>
              <a:t>According to the Artprice report, the total revenue generated by one hundred Chinese artists in 2003–2004 amounted to a mere ￡860,000. In the year 2007 to 2008, the revenue of paintings, sculptures and other works reached a massive ￡270m. Of these, three artists each made more than ￡25 million. Not surprisingly, numerous works by contemporary Asian artists are now represented in galleries and museums across the world, and the eminent British art collector Charles Saatchi opened his new gallery in Chelsea with an exhibition of contemporary Chinese artists. Generally speaking, Chinese art has following characteristics:</a:t>
            </a:r>
            <a:endParaRPr sz="2000" noProof="1">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342265" y="1445895"/>
            <a:ext cx="11507470" cy="3969385"/>
          </a:xfrm>
          <a:prstGeom prst="rect">
            <a:avLst/>
          </a:prstGeom>
          <a:noFill/>
          <a:ln w="9525">
            <a:noFill/>
          </a:ln>
        </p:spPr>
        <p:txBody>
          <a:bodyPr wrap="square" anchor="t">
            <a:spAutoFit/>
          </a:bodyPr>
          <a:p>
            <a:pPr algn="just">
              <a:lnSpc>
                <a:spcPct val="140000"/>
              </a:lnSpc>
            </a:pPr>
            <a:r>
              <a:rPr sz="2000" b="1">
                <a:sym typeface="+mn-ea"/>
              </a:rPr>
              <a:t>C. </a:t>
            </a:r>
            <a:r>
              <a:rPr sz="2000">
                <a:sym typeface="+mn-ea"/>
              </a:rPr>
              <a:t>First, ever since the era of Prehistoric art, Chinese society — itself almost wholly agricultural or rural until the 20th century — has always placed great importance on understanding the pattern of nature and co-existing with it. Nature was perceived as the visible manifestation of God’s creativity, using the interaction of the yin (female) and yang (male) life forces. The main aim of Chinese art — initially centered on </a:t>
            </a:r>
            <a:r>
              <a:rPr lang="en-US" altLang="zh-CN" sz="2000" b="1">
                <a:solidFill>
                  <a:srgbClr val="2AA2BA"/>
                </a:solidFill>
                <a:sym typeface="+mn-ea"/>
              </a:rPr>
              <a:t>propitiation </a:t>
            </a:r>
            <a:r>
              <a:rPr sz="2000">
                <a:sym typeface="+mn-ea"/>
              </a:rPr>
              <a:t>and sacrifice — soon turned to the expression of human understanding of these life forces. The Chinese also believed that the energy and rhythm generated by an artist resonated closely with the ultimate source of that energy. They thought that art — especially calligraphy and painting — had the capacity to refresh the artist or to retard him spiritually, according to the harmony of his practice and the character of the individual himself.</a:t>
            </a:r>
            <a:endParaRPr sz="2000">
              <a:sym typeface="+mn-ea"/>
            </a:endParaRPr>
          </a:p>
        </p:txBody>
      </p:sp>
      <p:cxnSp>
        <p:nvCxnSpPr>
          <p:cNvPr id="10" name="直接连接符 9"/>
          <p:cNvCxnSpPr/>
          <p:nvPr/>
        </p:nvCxnSpPr>
        <p:spPr>
          <a:xfrm>
            <a:off x="380365" y="59042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011545"/>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propitiation n. 安抚，和解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613410"/>
            <a:ext cx="11501120" cy="563118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rPr>
              <a:t>D. </a:t>
            </a:r>
            <a:r>
              <a:rPr sz="2000" noProof="1">
                <a:ea typeface="宋体" panose="02010600030101010101" pitchFamily="2" charset="-122"/>
              </a:rPr>
              <a:t>Second, Chinese art also had social and moralistic functions. The earliest mural paintings, for instance, portrayed benevolent emperors, wise ministers, loyal generals, as well as their evil opposites, as an example and a warning to observers. Portrait art had a similar moral function, which aimed to highlight not the facial or figurative features of the subject so much as his or her character and status in society.</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E. </a:t>
            </a:r>
            <a:r>
              <a:rPr sz="2000" noProof="1">
                <a:ea typeface="宋体" panose="02010600030101010101" pitchFamily="2" charset="-122"/>
              </a:rPr>
              <a:t>Third, court painters were frequently commissioned to depict auspicious and memorable events, but high religious painting is unknown in Chinese art. Even Buddhism, which stimulated the production of numerous masterpieces, was actually a foreign import. The main thing is that themes used in traditional Chinese art were almost always noble, or inspirational. Thus overly realistic subjects such as war, death, violence, martyrdom or even the nude, were avoided. Furthermore, Chinese artistic tradition does not separate form from content: it is not enough, for instance, for the form to be exquisite if the subject is </a:t>
            </a:r>
            <a:r>
              <a:rPr lang="en-US" altLang="zh-CN" sz="2000" b="1" noProof="1">
                <a:solidFill>
                  <a:srgbClr val="2AA2BA"/>
                </a:solidFill>
                <a:ea typeface="宋体" panose="02010600030101010101" pitchFamily="2" charset="-122"/>
              </a:rPr>
              <a:t>unedifying.</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49860" y="63525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9860" y="6474460"/>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unedifying adj. 无益于教化的，无启发性的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340" y="391160"/>
            <a:ext cx="11755120" cy="6554470"/>
          </a:xfrm>
          <a:prstGeom prst="rect">
            <a:avLst/>
          </a:prstGeom>
          <a:noFill/>
        </p:spPr>
        <p:txBody>
          <a:bodyPr wrap="square" rtlCol="0" anchor="t">
            <a:spAutoFit/>
          </a:bodyPr>
          <a:p>
            <a:pPr indent="457200" algn="just">
              <a:lnSpc>
                <a:spcPct val="150000"/>
              </a:lnSpc>
            </a:pPr>
            <a:r>
              <a:rPr sz="2000" b="1">
                <a:sym typeface="+mn-ea"/>
              </a:rPr>
              <a:t>F.</a:t>
            </a:r>
            <a:r>
              <a:rPr sz="2000">
                <a:sym typeface="+mn-ea"/>
              </a:rPr>
              <a:t> Fourth, unlike Western artists, Chinese painters were not interested in replicating nature, or creating a true-life depiction of a landscape. Instead, they focused on expressing the inner essence of the subject. Remember, rocks and streams were seen as “live” things, visible manifestations of the invisible forces of the cosmos. Therefore, it was the role of the artist to capture the spiritual rather than the material characteristics of the object concerned.</a:t>
            </a:r>
            <a:endParaRPr sz="2000">
              <a:sym typeface="+mn-ea"/>
            </a:endParaRPr>
          </a:p>
          <a:p>
            <a:pPr indent="457200" algn="just">
              <a:lnSpc>
                <a:spcPct val="150000"/>
              </a:lnSpc>
            </a:pPr>
            <a:r>
              <a:rPr sz="2000" b="1" noProof="1">
                <a:ea typeface="宋体" panose="02010600030101010101" pitchFamily="2" charset="-122"/>
              </a:rPr>
              <a:t>G.</a:t>
            </a:r>
            <a:r>
              <a:rPr sz="2000" noProof="1">
                <a:ea typeface="宋体" panose="02010600030101010101" pitchFamily="2" charset="-122"/>
              </a:rPr>
              <a:t> Fifth, Chinese art is full of symbolism, in that artists typically seek to depict some aspect of a totality of which they are intuitively aware. In addition, Chinese art is filled with specific symbols: bamboo represents a spirit which can be bent by circumstance but not broken; jade represents purity; a dragon often symbolizes the emperor; the crane, long life; a pair of ducks, fidelity in marriage. Some art critics, however, prefer to describe Chinese art as essentially expressionist, rather than symbolic.</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H. </a:t>
            </a:r>
            <a:r>
              <a:rPr sz="2000" noProof="1">
                <a:ea typeface="宋体" panose="02010600030101010101" pitchFamily="2" charset="-122"/>
              </a:rPr>
              <a:t>Last but not the least, during the Warring States Period and the Han Dynasty, the growth of a merchant and landowning class led to increased numbers of art lovers and patrons with time on their hands. This led to the emergence in the third century of an elite class of scholarly amateur artists, involved in the arts of poetry, calligraphy, painting and a range of crafts.</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6410" y="856615"/>
            <a:ext cx="8202295" cy="5169535"/>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rPr>
              <a:t>These amateurs tended to look down their nose at the lower-class professional artist, employed by the Imperial court, and other regional or civic authorities. Moreover, this division of artists later had a significant influence on the character of Chinese art. From the Song Dynasty (960–1279) on, the gentlemen-artists became closely associated with increasingly refined forms of ink and wash painting and calligraphy, and their works became an important media of exchange in a social economy where the giving of presents was a vital step in building up a personal network. Just like skill in writing letters or poetry, the ability to excel at calligraphy and painting helped establish one’s status in a society of learned individuals.</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834120" y="1048385"/>
            <a:ext cx="3153410" cy="4786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78130" y="1664335"/>
            <a:ext cx="5474970" cy="3830955"/>
          </a:xfrm>
          <a:prstGeom prst="rect">
            <a:avLst/>
          </a:prstGeom>
          <a:noFill/>
        </p:spPr>
        <p:txBody>
          <a:bodyPr wrap="square" rtlCol="0" anchor="t">
            <a:spAutoFit/>
          </a:bodyPr>
          <a:p>
            <a:pPr indent="457200" algn="just">
              <a:lnSpc>
                <a:spcPct val="150000"/>
              </a:lnSpc>
            </a:pPr>
            <a:r>
              <a:rPr noProof="1">
                <a:ea typeface="宋体" panose="02010600030101010101" pitchFamily="2" charset="-122"/>
                <a:cs typeface="+mn-cs"/>
              </a:rPr>
              <a:t>A significantly improved understanding of the “artistic” regions of our brain has begun to motivate modern art performers to include science and scientific methods in the process of art production. Detection of electrical activity during muscle contraction can be transformed into colors or sounds, thus producing a multisensory experience during dance. So, can we exist as separate entities, scientists and artists, anymore?</a:t>
            </a:r>
            <a:endParaRPr noProof="1">
              <a:ea typeface="宋体" panose="02010600030101010101" pitchFamily="2" charset="-122"/>
              <a:cs typeface="+mn-cs"/>
            </a:endParaRPr>
          </a:p>
        </p:txBody>
      </p:sp>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Art and Science</a:t>
            </a:r>
            <a:endParaRPr lang="zh-CN" altLang="en-US" sz="2000" b="1"/>
          </a:p>
        </p:txBody>
      </p:sp>
      <p:pic>
        <p:nvPicPr>
          <p:cNvPr id="2" name="图片 1"/>
          <p:cNvPicPr>
            <a:picLocks noChangeAspect="1"/>
          </p:cNvPicPr>
          <p:nvPr/>
        </p:nvPicPr>
        <p:blipFill>
          <a:blip r:embed="rId1"/>
          <a:stretch>
            <a:fillRect/>
          </a:stretch>
        </p:blipFill>
        <p:spPr>
          <a:xfrm>
            <a:off x="5869940" y="1804670"/>
            <a:ext cx="6252845" cy="3727450"/>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190" y="767080"/>
            <a:ext cx="11500485" cy="3507740"/>
          </a:xfrm>
          <a:prstGeom prst="rect">
            <a:avLst/>
          </a:prstGeom>
          <a:noFill/>
        </p:spPr>
        <p:txBody>
          <a:bodyPr wrap="square" rtlCol="0" anchor="t">
            <a:spAutoFit/>
          </a:bodyPr>
          <a:p>
            <a:pPr algn="just">
              <a:lnSpc>
                <a:spcPct val="150000"/>
              </a:lnSpc>
            </a:pPr>
            <a:r>
              <a:rPr lang="en-US" noProof="1">
                <a:ea typeface="宋体" panose="02010600030101010101" pitchFamily="2" charset="-122"/>
                <a:cs typeface="+mn-cs"/>
                <a:sym typeface="+mn-ea"/>
              </a:rPr>
              <a:t>     </a:t>
            </a:r>
            <a:r>
              <a:rPr noProof="1">
                <a:ea typeface="宋体" panose="02010600030101010101" pitchFamily="2" charset="-122"/>
                <a:cs typeface="+mn-cs"/>
                <a:sym typeface="+mn-ea"/>
              </a:rPr>
              <a:t>To strengthen the connection between art and science, Cristina Stefanon, pianist, presented her idea that the mystery of music can be revealed in beauty of mathematics. Although mathematics cannot reveal all the secrets of the inversions of Bach</a:t>
            </a:r>
            <a:r>
              <a:rPr lang="en-US" noProof="1">
                <a:ea typeface="宋体" panose="02010600030101010101" pitchFamily="2" charset="-122"/>
                <a:cs typeface="+mn-cs"/>
                <a:sym typeface="+mn-ea"/>
              </a:rPr>
              <a:t>'s </a:t>
            </a:r>
            <a:r>
              <a:rPr lang="en-US" altLang="zh-CN" sz="2000" b="1" noProof="1">
                <a:solidFill>
                  <a:srgbClr val="2AA2BA"/>
                </a:solidFill>
                <a:ea typeface="宋体" panose="02010600030101010101" pitchFamily="2" charset="-122"/>
                <a:cs typeface="+mn-cs"/>
                <a:sym typeface="+mn-ea"/>
              </a:rPr>
              <a:t>fugues </a:t>
            </a:r>
            <a:r>
              <a:rPr noProof="1">
                <a:ea typeface="宋体" panose="02010600030101010101" pitchFamily="2" charset="-122"/>
                <a:cs typeface="+mn-cs"/>
                <a:sym typeface="+mn-ea"/>
              </a:rPr>
              <a:t>or the intuitive logic of the music system, it has opened new horizons to a better understanding of both art and science: it is in between moments of silence, in between mathematical equations, where the beauty sleeps. Moreover, Dinko Mitrečić? neuroscientist, revealed a medical fact with intriguing artistic significance: neurons, cells that comprise neuronal networks, the configuration and extent of which constitute the critical difference between human and animals, depend on something: to survive, they must forge </a:t>
            </a:r>
            <a:r>
              <a:rPr lang="en-US" altLang="zh-CN" sz="2000" b="1" noProof="1">
                <a:solidFill>
                  <a:srgbClr val="2AA2BA"/>
                </a:solidFill>
                <a:ea typeface="宋体" panose="02010600030101010101" pitchFamily="2" charset="-122"/>
                <a:cs typeface="+mn-cs"/>
                <a:sym typeface="+mn-ea"/>
              </a:rPr>
              <a:t>synaptic </a:t>
            </a:r>
            <a:r>
              <a:rPr noProof="1">
                <a:ea typeface="宋体" panose="02010600030101010101" pitchFamily="2" charset="-122"/>
                <a:cs typeface="+mn-cs"/>
                <a:sym typeface="+mn-ea"/>
              </a:rPr>
              <a:t>contacts with each other. </a:t>
            </a:r>
            <a:endParaRPr noProof="1">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296863" y="5338445"/>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fugue n. 赋格曲</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synaptic adj. 有突触的，（染色体）结合的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96863" y="518858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54965" y="1272540"/>
            <a:ext cx="11481435" cy="4199890"/>
          </a:xfrm>
          <a:prstGeom prst="rect">
            <a:avLst/>
          </a:prstGeom>
          <a:noFill/>
          <a:ln w="9525">
            <a:noFill/>
          </a:ln>
        </p:spPr>
        <p:txBody>
          <a:bodyPr wrap="square" anchor="t">
            <a:spAutoFit/>
          </a:bodyPr>
          <a:p>
            <a:pPr algn="just">
              <a:lnSpc>
                <a:spcPct val="150000"/>
              </a:lnSpc>
            </a:pPr>
            <a:r>
              <a:rPr lang="en-US" sz="2000">
                <a:sym typeface="+mn-ea"/>
              </a:rPr>
              <a:t>  </a:t>
            </a:r>
            <a:r>
              <a:rPr lang="en-US" sz="1800">
                <a:sym typeface="+mn-ea"/>
              </a:rPr>
              <a:t>   </a:t>
            </a:r>
            <a:r>
              <a:rPr sz="2000">
                <a:sym typeface="+mn-ea"/>
              </a:rPr>
              <a:t>No neuron can survive as an island, no neuron can survive without reaching for another neuron, or many others. The strength of those connections, measurable by scientific </a:t>
            </a:r>
            <a:r>
              <a:rPr lang="en-US" altLang="zh-CN" sz="2000" b="1">
                <a:solidFill>
                  <a:srgbClr val="2AA2BA"/>
                </a:solidFill>
                <a:sym typeface="+mn-ea"/>
              </a:rPr>
              <a:t>parameters, </a:t>
            </a:r>
            <a:r>
              <a:rPr sz="2000">
                <a:sym typeface="+mn-ea"/>
              </a:rPr>
              <a:t>reveals which biologic elements allow humans to be humans, to build consciousness and to be able to express love for others. Like the connection between an unborn child and his parents, partly hidden in an </a:t>
            </a:r>
            <a:r>
              <a:rPr lang="en-US" altLang="zh-CN" sz="2000" b="1">
                <a:solidFill>
                  <a:srgbClr val="2AA2BA"/>
                </a:solidFill>
                <a:sym typeface="+mn-ea"/>
              </a:rPr>
              <a:t>inscrutable, </a:t>
            </a:r>
            <a:r>
              <a:rPr sz="2000">
                <a:sym typeface="+mn-ea"/>
              </a:rPr>
              <a:t>indescribable mist, but miraculously revealed in growing anticipation and visionary dreams, our spiritual, mental, and physical potential can be fully reached by letting the energy of art and science dance together and bring us closer to understanding ?where we are and where we are heading.</a:t>
            </a:r>
            <a:endParaRPr sz="2000">
              <a:sym typeface="+mn-ea"/>
            </a:endParaRPr>
          </a:p>
          <a:p>
            <a:pPr algn="just">
              <a:lnSpc>
                <a:spcPct val="150000"/>
              </a:lnSpc>
            </a:pPr>
            <a:r>
              <a:rPr sz="1800">
                <a:sym typeface="+mn-ea"/>
              </a:rPr>
              <a:t>     </a:t>
            </a:r>
            <a:endParaRPr sz="1800">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354965" y="5701030"/>
            <a:ext cx="583374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parameter n. 参数；限制因素</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inscrutable adj. 不可理解的，迷一样的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354965" y="547243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46075" y="1160780"/>
            <a:ext cx="11500485" cy="3322955"/>
          </a:xfrm>
          <a:prstGeom prst="rect">
            <a:avLst/>
          </a:prstGeom>
          <a:noFill/>
        </p:spPr>
        <p:txBody>
          <a:bodyPr wrap="square" rtlCol="0" anchor="t">
            <a:spAutoFit/>
          </a:bodyPr>
          <a:p>
            <a:pPr algn="just">
              <a:lnSpc>
                <a:spcPct val="150000"/>
              </a:lnSpc>
            </a:pPr>
            <a:r>
              <a:rPr lang="en-US" noProof="1">
                <a:ea typeface="宋体" panose="02010600030101010101" pitchFamily="2" charset="-122"/>
                <a:cs typeface="+mn-cs"/>
                <a:sym typeface="+mn-ea"/>
              </a:rPr>
              <a:t>    </a:t>
            </a:r>
            <a:r>
              <a:rPr lang="en-US" sz="2000" noProof="1">
                <a:ea typeface="宋体" panose="02010600030101010101" pitchFamily="2" charset="-122"/>
                <a:cs typeface="+mn-cs"/>
                <a:sym typeface="+mn-ea"/>
              </a:rPr>
              <a:t> </a:t>
            </a:r>
            <a:r>
              <a:rPr sz="2000">
                <a:sym typeface="+mn-ea"/>
              </a:rPr>
              <a:t>From the microscopic, cellular level to the level of societal networks, from science to art — whatever side we take as a starting point, there is always the immortal force that motivates humans to better understand and better express the beauty hidden in everything around us. Indeed, only beautiful science can be important and only art which intrigues the mind can be beautiful. When taken together, the gap between art and science is bridged, again and again, by profound connections which </a:t>
            </a:r>
            <a:r>
              <a:rPr lang="en-US" altLang="zh-CN" sz="2000" b="1">
                <a:solidFill>
                  <a:srgbClr val="2AA2BA"/>
                </a:solidFill>
                <a:sym typeface="+mn-ea"/>
              </a:rPr>
              <a:t>imbue </a:t>
            </a:r>
            <a:r>
              <a:rPr sz="2000">
                <a:sym typeface="+mn-ea"/>
              </a:rPr>
              <a:t>our lives with meaning. The uppermost truth cannot be reached, but can be presented by a work of art. And that’s where science needs art and art needs science.</a:t>
            </a:r>
            <a:endParaRPr sz="2000" noProof="1">
              <a:ea typeface="宋体" panose="02010600030101010101" pitchFamily="2" charset="-122"/>
              <a:cs typeface="+mn-cs"/>
              <a:sym typeface="+mn-ea"/>
            </a:endParaRPr>
          </a:p>
        </p:txBody>
      </p:sp>
      <p:sp>
        <p:nvSpPr>
          <p:cNvPr id="44034" name="文本占位符 5"/>
          <p:cNvSpPr>
            <a:spLocks noGrp="1"/>
          </p:cNvSpPr>
          <p:nvPr/>
        </p:nvSpPr>
        <p:spPr>
          <a:xfrm>
            <a:off x="200978"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345758" y="5648960"/>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imbue v. 灌输，浸染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345758" y="547941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375920" y="1381125"/>
            <a:ext cx="11249660" cy="5077460"/>
          </a:xfrm>
          <a:prstGeom prst="rect">
            <a:avLst/>
          </a:prstGeom>
          <a:noFill/>
          <a:ln w="9525">
            <a:noFill/>
          </a:ln>
        </p:spPr>
        <p:txBody>
          <a:bodyPr wrap="square" anchor="t">
            <a:spAutoFit/>
          </a:bodyPr>
          <a:p>
            <a:pPr indent="457200" algn="just">
              <a:lnSpc>
                <a:spcPct val="150000"/>
              </a:lnSpc>
            </a:pPr>
            <a:r>
              <a:rPr>
                <a:ea typeface="宋体" panose="02010600030101010101" pitchFamily="2" charset="-122"/>
              </a:rPr>
              <a:t>Although presented half a century ago, the thesis by C. P. Snow about the gap between the sciences and the humanities is still an important reference point for considerations on the state of the relation between them. However, Snow was aware of the simplifications and generalizations. Therefore, he later supplemented the pessimistic point with an optimistic idea for the future, pointing to the fact that the gap is not impassable. The awareness of the difference is rather a condition of a dialogue coming into being, and it makes the emergence of a third culture possible.</a:t>
            </a:r>
            <a:endParaRPr>
              <a:ea typeface="宋体" panose="02010600030101010101" pitchFamily="2" charset="-122"/>
            </a:endParaRPr>
          </a:p>
          <a:p>
            <a:pPr indent="457200" algn="just">
              <a:lnSpc>
                <a:spcPct val="150000"/>
              </a:lnSpc>
            </a:pPr>
            <a:r>
              <a:rPr>
                <a:ea typeface="宋体" panose="02010600030101010101" pitchFamily="2" charset="-122"/>
              </a:rPr>
              <a:t>The idea of the third culture seems especially interesting in the era of a permanent scientific and technological revolution, which transforms the world surrounding us, our lives, and ourselves almost overnight. The borders between life and technology are gradually blurring. As much as the gap between sciences and the humanities does not disappear from the landscape of contemporary culture, the idea of “bridging the gap between the humanities and the sciences” has found a remarkable place in contemporary art.</a:t>
            </a:r>
            <a:endParaRPr>
              <a:ea typeface="宋体" panose="02010600030101010101" pitchFamily="2" charset="-122"/>
            </a:endParaRPr>
          </a:p>
        </p:txBody>
      </p:sp>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A Third Culture</a:t>
            </a:r>
            <a:endParaRPr lang="zh-CN" altLang="en-US" sz="2000" b="1"/>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350774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The idea of art as a space in between, as a bridge connecting two cultures is not as much a result of the prehistoric similarities, as it is of the fact that one of the most important characteristics of the last century’s artistic practice is the technologization of art associated with the use of new technologies and media as tools by artists. Artists have always searched for new ways and new tools extending the range of aesthetic but also cognitive possibilities of art. They opened new </a:t>
            </a:r>
            <a:r>
              <a:rPr lang="en-US" altLang="zh-CN" sz="2000" b="1" noProof="1">
                <a:solidFill>
                  <a:srgbClr val="2AA2BA"/>
                </a:solidFill>
                <a:ea typeface="宋体" panose="02010600030101010101" pitchFamily="2" charset="-122"/>
                <a:cs typeface="+mn-cs"/>
              </a:rPr>
              <a:t>aesthetic </a:t>
            </a:r>
            <a:r>
              <a:rPr noProof="1">
                <a:ea typeface="宋体" panose="02010600030101010101" pitchFamily="2" charset="-122"/>
                <a:cs typeface="+mn-cs"/>
              </a:rPr>
              <a:t>possibilities but were subject to critical consideration just as frequently. The reflective attitude towards technology created and generally used outside the artistic context, enabled a development of art in which the artistic, technological and cultural discourse </a:t>
            </a:r>
            <a:r>
              <a:rPr lang="en-US" altLang="zh-CN" sz="2000" b="1" noProof="1">
                <a:solidFill>
                  <a:srgbClr val="2AA2BA"/>
                </a:solidFill>
                <a:ea typeface="宋体" panose="02010600030101010101" pitchFamily="2" charset="-122"/>
                <a:cs typeface="+mn-cs"/>
              </a:rPr>
              <a:t>infiltrate </a:t>
            </a:r>
            <a:r>
              <a:rPr noProof="1">
                <a:ea typeface="宋体" panose="02010600030101010101" pitchFamily="2" charset="-122"/>
                <a:cs typeface="+mn-cs"/>
              </a:rPr>
              <a:t>each other, influence each other and mutually determine each other.</a:t>
            </a:r>
            <a:endParaRPr noProof="1">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aesthetic adj. 美学的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infiltrate v. 渗透，潜入</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177800" y="1233170"/>
            <a:ext cx="7056755" cy="4661535"/>
          </a:xfrm>
          <a:prstGeom prst="rect">
            <a:avLst/>
          </a:prstGeom>
          <a:noFill/>
          <a:ln w="9525">
            <a:noFill/>
          </a:ln>
        </p:spPr>
        <p:txBody>
          <a:bodyPr wrap="square" anchor="t">
            <a:spAutoFit/>
          </a:bodyPr>
          <a:p>
            <a:pPr algn="just">
              <a:lnSpc>
                <a:spcPct val="150000"/>
              </a:lnSpc>
            </a:pPr>
            <a:r>
              <a:rPr>
                <a:sym typeface="+mn-ea"/>
              </a:rPr>
              <a:t> The artists who make use of the achievements of contemporary science and up to date technology in their practice can be considered the pioneers of the </a:t>
            </a:r>
            <a:r>
              <a:rPr>
                <a:ea typeface="宋体" panose="02010600030101010101" pitchFamily="2" charset="-122"/>
              </a:rPr>
              <a:t>third culture, because, existing between the two camps, benefiting from their traditions and achievements, they have at the same time the chance of keeping a critical distance from them. The idea of the artist as a researcher and art as research, the definition of the position of the artist in terms of active, creative but at the same time critical participation in the scientific and technological revolution, and understanding his activity as a “practice informed by theory” have become one of the main approaches towards contemporary digital art.</a:t>
            </a:r>
            <a:endParaRPr>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332345" y="1233170"/>
            <a:ext cx="4625340" cy="5046980"/>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285750" y="1535430"/>
            <a:ext cx="11446510" cy="4707890"/>
          </a:xfrm>
          <a:prstGeom prst="rect">
            <a:avLst/>
          </a:prstGeom>
          <a:noFill/>
          <a:ln w="9525">
            <a:noFill/>
          </a:ln>
        </p:spPr>
        <p:txBody>
          <a:bodyPr wrap="square" anchor="t">
            <a:spAutoFit/>
          </a:bodyPr>
          <a:p>
            <a:pPr indent="457200" algn="just">
              <a:lnSpc>
                <a:spcPct val="150000"/>
              </a:lnSpc>
            </a:pPr>
            <a:r>
              <a:rPr sz="2000">
                <a:sym typeface="+mn-ea"/>
              </a:rPr>
              <a:t>Having studied in London, Ibrahim El-Salahi returned to his native Sudan and forged a visual vocabulary by fusing his own experience of Islamic, African, Arab and Western artistic traditions. Using the deep yellow color of the Sudanese earth in his paintings, El-Salahi has maintained strong links to his homeland while experimenting with modern forms. While staying rooted, he stands as a global example by using his art to address, as he says, “your self, the people of your own culture, family, and neighborhood, and finally all human beings, wherever they might be.” Only recently has this major figure in African modernism been brought into a more global art history through the efforts of major exhibitions. </a:t>
            </a:r>
            <a:endParaRPr sz="2000">
              <a:sym typeface="+mn-ea"/>
            </a:endParaRPr>
          </a:p>
          <a:p>
            <a:pPr indent="457200" algn="just">
              <a:lnSpc>
                <a:spcPct val="150000"/>
              </a:lnSpc>
            </a:pPr>
            <a:r>
              <a:rPr sz="2000">
                <a:sym typeface="+mn-ea"/>
              </a:rPr>
              <a:t>In terms of contemporary art, many African artists have followed El-Salahi’s lead by making works that speak to their own experience as well as a global audience.</a:t>
            </a:r>
            <a:endParaRPr sz="2000">
              <a:sym typeface="+mn-ea"/>
            </a:endParaRPr>
          </a:p>
        </p:txBody>
      </p:sp>
      <p:sp>
        <p:nvSpPr>
          <p:cNvPr id="50178" name="文本框 7"/>
          <p:cNvSpPr txBox="1"/>
          <p:nvPr/>
        </p:nvSpPr>
        <p:spPr>
          <a:xfrm>
            <a:off x="1714500" y="7667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African Artists</a:t>
            </a:r>
            <a:endParaRPr lang="zh-CN" altLang="en-US" sz="2000" b="1"/>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668020" y="1597025"/>
            <a:ext cx="6201410" cy="4246245"/>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a:ea typeface="宋体" panose="02010600030101010101" pitchFamily="2" charset="-122"/>
              </a:rPr>
              <a:t>Meschac Gaba, for example, draws his greatest inspiration from his hometown of Cotonou, Benin, in West Africa, but uses this African city as a workspace for posing questions about global contemporary art. His Museum of Contemporary African Art in London (2013) creates what he calls “a new reality” by staging an exhibition that  speaks to his experience of Africa set within the space of a European gallery. By doing so, he invites the Western art establishment to engage with African art, but also to question why dedicated spaces like this don’t exist already.</a:t>
            </a:r>
            <a:endParaRPr>
              <a:ea typeface="宋体" panose="02010600030101010101" pitchFamily="2" charset="-122"/>
            </a:endParaRPr>
          </a:p>
        </p:txBody>
      </p:sp>
      <p:sp>
        <p:nvSpPr>
          <p:cNvPr id="50178" name="文本框 7"/>
          <p:cNvSpPr txBox="1"/>
          <p:nvPr/>
        </p:nvSpPr>
        <p:spPr>
          <a:xfrm>
            <a:off x="1714500" y="7667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886065" y="767080"/>
            <a:ext cx="4224020" cy="4951730"/>
          </a:xfrm>
          <a:prstGeom prst="rect">
            <a:avLst/>
          </a:prstGeom>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396938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400" noProof="1">
                <a:latin typeface="Times New Roman" panose="02020603050405020304" pitchFamily="18" charset="0"/>
                <a:ea typeface="宋体" panose="02010600030101010101" pitchFamily="2" charset="-122"/>
                <a:cs typeface="+mn-cs"/>
              </a:rPr>
              <a:t> </a:t>
            </a:r>
            <a:r>
              <a:rPr sz="2400" noProof="1">
                <a:ea typeface="宋体" panose="02010600030101010101" pitchFamily="2" charset="-122"/>
                <a:cs typeface="+mn-cs"/>
              </a:rPr>
              <a:t>South African artist Marlene Dumas, on the other hand, explores issues of gender and sexuality in her paintings, as evident in her Magdalena series. Dumas uses nakedness to explore themes of love and fear, intimacy and distance. Her female figures take on subtle male qualities, and vice versa, blurring boundaries and creating a real sense of </a:t>
            </a:r>
            <a:r>
              <a:rPr lang="en-US" altLang="zh-CN" sz="2000" b="1" noProof="1">
                <a:solidFill>
                  <a:srgbClr val="2AA2BA"/>
                </a:solidFill>
                <a:ea typeface="宋体" panose="02010600030101010101" pitchFamily="2" charset="-122"/>
                <a:cs typeface="+mn-cs"/>
              </a:rPr>
              <a:t>vulnerability</a:t>
            </a:r>
            <a:r>
              <a:rPr sz="2400" noProof="1">
                <a:ea typeface="宋体" panose="02010600030101010101" pitchFamily="2" charset="-122"/>
                <a:cs typeface="+mn-cs"/>
              </a:rPr>
              <a:t> in her paintings. The name Magdalena refers to the </a:t>
            </a:r>
            <a:r>
              <a:rPr lang="en-US" altLang="zh-CN" sz="2000" b="1" noProof="1">
                <a:solidFill>
                  <a:srgbClr val="2AA2BA"/>
                </a:solidFill>
                <a:ea typeface="宋体" panose="02010600030101010101" pitchFamily="2" charset="-122"/>
                <a:cs typeface="+mn-cs"/>
              </a:rPr>
              <a:t>biblical </a:t>
            </a:r>
            <a:r>
              <a:rPr sz="2400" noProof="1">
                <a:ea typeface="宋体" panose="02010600030101010101" pitchFamily="2" charset="-122"/>
                <a:cs typeface="+mn-cs"/>
              </a:rPr>
              <a:t>figure of </a:t>
            </a:r>
            <a:r>
              <a:rPr lang="en-US" altLang="zh-CN" sz="2000" b="1" noProof="1">
                <a:solidFill>
                  <a:srgbClr val="2AA2BA"/>
                </a:solidFill>
                <a:ea typeface="宋体" panose="02010600030101010101" pitchFamily="2" charset="-122"/>
                <a:cs typeface="+mn-cs"/>
              </a:rPr>
              <a:t>Mary Magdalene,</a:t>
            </a:r>
            <a:r>
              <a:rPr sz="2400" noProof="1">
                <a:ea typeface="宋体" panose="02010600030101010101" pitchFamily="2" charset="-122"/>
                <a:cs typeface="+mn-cs"/>
              </a:rPr>
              <a:t> a popular reference that viewers from different cultures could potentially understand.</a:t>
            </a:r>
            <a:endParaRPr sz="2400" noProof="1">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vulnerability n. 脆弱性，弱点</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biblical adj. 圣经的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Mary Magdalene 抹大拉的玛利亚（耶稣从其身上驱逐出七个恶鬼）</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270000"/>
            <a:ext cx="11322050" cy="378460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The arts of Asia share a long and unique history, stretching from thousands of years ago into a rich modern and contemporary practice today. At the height of modernism in the middle of the 20th century, artists like Japan’s Yayoi Kusama were flourishing among the New York art scene. They were inspired by modernist traditions while forging unique voices linked to their origins and identities. In what we call the Western world, there had long been a tendency to look at the art of Asia from an orientalist perspective, treating it as “other”, as something entirely </a:t>
            </a:r>
            <a:r>
              <a:rPr lang="en-US" altLang="zh-CN" sz="2000" b="1" noProof="1">
                <a:solidFill>
                  <a:srgbClr val="2AA2BA"/>
                </a:solidFill>
                <a:ea typeface="宋体" panose="02010600030101010101" pitchFamily="2" charset="-122"/>
                <a:cs typeface="+mn-cs"/>
              </a:rPr>
              <a:t>exotic. </a:t>
            </a:r>
            <a:r>
              <a:rPr sz="2000" noProof="1">
                <a:ea typeface="宋体" panose="02010600030101010101" pitchFamily="2" charset="-122"/>
                <a:cs typeface="+mn-cs"/>
              </a:rPr>
              <a:t>But as you’ll soon see, modern and contemporary Asian artists have launched a tradition of </a:t>
            </a:r>
            <a:r>
              <a:rPr lang="en-US" altLang="zh-CN" sz="2000" b="1" noProof="1">
                <a:solidFill>
                  <a:srgbClr val="2AA2BA"/>
                </a:solidFill>
                <a:ea typeface="宋体" panose="02010600030101010101" pitchFamily="2" charset="-122"/>
                <a:cs typeface="+mn-cs"/>
              </a:rPr>
              <a:t>instigating </a:t>
            </a:r>
            <a:r>
              <a:rPr sz="2000" noProof="1">
                <a:ea typeface="宋体" panose="02010600030101010101" pitchFamily="2" charset="-122"/>
                <a:cs typeface="+mn-cs"/>
              </a:rPr>
              <a:t>global engagement while celebrating their identities.</a:t>
            </a:r>
            <a:endParaRPr sz="2000" noProof="1">
              <a:ea typeface="宋体" panose="02010600030101010101" pitchFamily="2" charset="-122"/>
              <a:cs typeface="+mn-cs"/>
            </a:endParaRPr>
          </a:p>
        </p:txBody>
      </p:sp>
      <p:cxnSp>
        <p:nvCxnSpPr>
          <p:cNvPr id="10" name="直接连接符 9"/>
          <p:cNvCxnSpPr/>
          <p:nvPr/>
        </p:nvCxnSpPr>
        <p:spPr>
          <a:xfrm>
            <a:off x="180975" y="56756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792470"/>
            <a:ext cx="5408613" cy="521970"/>
          </a:xfrm>
          <a:prstGeom prst="rect">
            <a:avLst/>
          </a:prstGeom>
          <a:noFill/>
        </p:spPr>
        <p:txBody>
          <a:bodyPr wrap="square" rtlCol="0" anchor="t">
            <a:spAutoFit/>
          </a:bodyPr>
          <a:p>
            <a:r>
              <a:rPr lang="zh-CN" altLang="en-US" sz="1400" noProof="1">
                <a:solidFill>
                  <a:schemeClr val="accent4">
                    <a:lumMod val="50000"/>
                  </a:schemeClr>
                </a:solidFill>
              </a:rPr>
              <a:t>exotic adj. 奇异的，外来的</a:t>
            </a:r>
            <a:endParaRPr lang="zh-CN" altLang="en-US" sz="1400" noProof="1">
              <a:solidFill>
                <a:schemeClr val="accent4">
                  <a:lumMod val="50000"/>
                </a:schemeClr>
              </a:solidFill>
            </a:endParaRPr>
          </a:p>
          <a:p>
            <a:r>
              <a:rPr lang="zh-CN" altLang="en-US" sz="1400" noProof="1">
                <a:solidFill>
                  <a:schemeClr val="accent4">
                    <a:lumMod val="50000"/>
                  </a:schemeClr>
                </a:solidFill>
              </a:rPr>
              <a:t>instigate v. 鼓动</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3995420" y="871220"/>
            <a:ext cx="6701155" cy="398780"/>
          </a:xfrm>
          <a:prstGeom prst="rect">
            <a:avLst/>
          </a:prstGeom>
          <a:noFill/>
        </p:spPr>
        <p:txBody>
          <a:bodyPr wrap="square" rtlCol="0">
            <a:spAutoFit/>
          </a:bodyPr>
          <a:p>
            <a:r>
              <a:rPr lang="zh-CN" altLang="en-US" sz="2000" b="1"/>
              <a:t>Asian Artists</a:t>
            </a:r>
            <a:endParaRPr lang="zh-CN" altLang="en-US" sz="2000" b="1"/>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4246245"/>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Indian painter Bhupen Khakar, for example, achieved international recognition for his work in the 1960s and was proclaimed to be India’s first pop artist. His works were inspired by and often incorporated images of </a:t>
            </a:r>
            <a:r>
              <a:rPr lang="en-US" altLang="zh-CN" sz="2000" b="1" noProof="1">
                <a:solidFill>
                  <a:srgbClr val="2AA2BA"/>
                </a:solidFill>
                <a:ea typeface="宋体" panose="02010600030101010101" pitchFamily="2" charset="-122"/>
                <a:cs typeface="+mn-cs"/>
              </a:rPr>
              <a:t>deities </a:t>
            </a:r>
            <a:r>
              <a:rPr sz="2000" noProof="1">
                <a:ea typeface="宋体" panose="02010600030101010101" pitchFamily="2" charset="-122"/>
                <a:cs typeface="+mn-cs"/>
              </a:rPr>
              <a:t>and other traditionally Indian genres, such as miniatures and temple maps. Khakar managed to communicate these images with humor as well as a sense of celebration, depicting a culture mostly unrecognized in the West in its true form. In “You Can’t Please All”, a naked, life-sized self portrait looks out over an unfolding townscape. With this figure, Khakar found a way to proclaim even more than just his heritage — in this case, his homosexuality — and celebrate an even more deeply unrecognized and taboo culture.</a:t>
            </a:r>
            <a:endParaRPr sz="2000" noProof="1">
              <a:ea typeface="宋体" panose="02010600030101010101" pitchFamily="2" charset="-122"/>
              <a:cs typeface="+mn-cs"/>
            </a:endParaRPr>
          </a:p>
        </p:txBody>
      </p:sp>
      <p:sp>
        <p:nvSpPr>
          <p:cNvPr id="11" name="文本框 10"/>
          <p:cNvSpPr txBox="1"/>
          <p:nvPr/>
        </p:nvSpPr>
        <p:spPr>
          <a:xfrm>
            <a:off x="676275" y="592899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deity n. 女神</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119888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Mona Lisa has been acclaimed as “the best known, the most visited, the most written about, the most sung about, the most parodied work of art in the world”. Please answer the following questions and share your knowledge about Mona Lisa with your partner.</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881380" y="1971675"/>
            <a:ext cx="10946765" cy="1476375"/>
          </a:xfrm>
          <a:prstGeom prst="rect">
            <a:avLst/>
          </a:prstGeom>
          <a:noFill/>
        </p:spPr>
        <p:txBody>
          <a:bodyPr wrap="square" rtlCol="0">
            <a:spAutoFit/>
          </a:bodyPr>
          <a:p>
            <a:r>
              <a:rPr lang="zh-CN" altLang="en-US"/>
              <a:t>1. Who is the painter? Which country does the painter come from?</a:t>
            </a:r>
            <a:endParaRPr lang="zh-CN" altLang="en-US"/>
          </a:p>
          <a:p>
            <a:r>
              <a:rPr lang="zh-CN" altLang="en-US"/>
              <a:t>2. Who is the subject of the painting?</a:t>
            </a:r>
            <a:endParaRPr lang="zh-CN" altLang="en-US"/>
          </a:p>
          <a:p>
            <a:r>
              <a:rPr lang="zh-CN" altLang="en-US"/>
              <a:t>3. Where is it displayed at present?</a:t>
            </a:r>
            <a:endParaRPr lang="zh-CN" altLang="en-US"/>
          </a:p>
          <a:p>
            <a:r>
              <a:rPr lang="zh-CN" altLang="en-US"/>
              <a:t>4. The painting was once stolen from the museum where it is exhibited. Do you know any detail about it?</a:t>
            </a:r>
            <a:endParaRPr lang="zh-CN" altLang="en-US"/>
          </a:p>
          <a:p>
            <a:r>
              <a:rPr lang="zh-CN" altLang="en-US"/>
              <a:t>5. Dadaists and surrealists often produce modifications and caricatures. Can you name any of them?</a:t>
            </a:r>
            <a:endParaRPr lang="zh-CN" altLang="en-US"/>
          </a:p>
        </p:txBody>
      </p:sp>
      <p:sp>
        <p:nvSpPr>
          <p:cNvPr id="3" name="文本框 2"/>
          <p:cNvSpPr txBox="1"/>
          <p:nvPr/>
        </p:nvSpPr>
        <p:spPr>
          <a:xfrm>
            <a:off x="881380" y="3448050"/>
            <a:ext cx="10753090" cy="279971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Leonardo da Vinci; Italy.</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The model, Lisa del Giocondo, was a member of the Gherardini family of Florence and Tuscany, and the wife of wealthy Florentine silk merchant Francesco del Giocondo.</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In Louvre Museum in Paris.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4. On 21 August, 1911, the painting was stolen from the Louvre. Two years later the thief was found. Louvre employee Vincenzo Peruggia stole the Mona Lisa by entering the building during regular hours.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5. Marcel Duchamp and Salvador Dalí.</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318770" y="1308100"/>
            <a:ext cx="6550660" cy="433832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a:ea typeface="宋体" panose="02010600030101010101" pitchFamily="2" charset="-122"/>
              </a:rPr>
              <a:t>Meanwhile, Indian artists Amrita Sher-Gil and later Zarina Hashmi set </a:t>
            </a:r>
            <a:r>
              <a:rPr lang="en-US" altLang="zh-CN" sz="2000" b="1">
                <a:solidFill>
                  <a:srgbClr val="2AA2BA"/>
                </a:solidFill>
                <a:ea typeface="宋体" panose="02010600030101010101" pitchFamily="2" charset="-122"/>
              </a:rPr>
              <a:t>precedents </a:t>
            </a:r>
            <a:r>
              <a:rPr>
                <a:ea typeface="宋体" panose="02010600030101010101" pitchFamily="2" charset="-122"/>
              </a:rPr>
              <a:t>for what female Asian artists could be capable of. Sher-Gil was born to Hungarian and Sikh parents and experienced an international education, particularly through the vibrant atmosphere of 1930s Paris. She returned to India with modernist tendencies and a drive to paint the lives of India’s cultures. Hashmi also studied overseas — in New York — where she remains to this day, creating </a:t>
            </a:r>
            <a:r>
              <a:rPr lang="en-US" altLang="zh-CN" sz="2000" b="1">
                <a:solidFill>
                  <a:srgbClr val="2AA2BA"/>
                </a:solidFill>
                <a:ea typeface="宋体" panose="02010600030101010101" pitchFamily="2" charset="-122"/>
              </a:rPr>
              <a:t>collages </a:t>
            </a:r>
            <a:r>
              <a:rPr>
                <a:ea typeface="宋体" panose="02010600030101010101" pitchFamily="2" charset="-122"/>
              </a:rPr>
              <a:t>using maps, writing, and delicate paper, exploring the ideas of distance and home.</a:t>
            </a:r>
            <a:endParaRPr>
              <a:ea typeface="宋体" panose="02010600030101010101" pitchFamily="2" charset="-122"/>
            </a:endParaRPr>
          </a:p>
        </p:txBody>
      </p:sp>
      <p:cxnSp>
        <p:nvCxnSpPr>
          <p:cNvPr id="9" name="直接连接符 8"/>
          <p:cNvCxnSpPr/>
          <p:nvPr/>
        </p:nvCxnSpPr>
        <p:spPr>
          <a:xfrm>
            <a:off x="440055" y="608457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8770" y="6084570"/>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precedent n. 先例</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collages n. 拼贴画</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7101840" y="318770"/>
            <a:ext cx="4860290" cy="2932430"/>
          </a:xfrm>
          <a:prstGeom prst="rect">
            <a:avLst/>
          </a:prstGeom>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714500" y="165608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http://english.cntv.cn/program/cultureexpress/20121110/104996.shtml</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86055" y="2843530"/>
            <a:ext cx="11899265" cy="2677160"/>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714500" y="992505"/>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957580" y="1506220"/>
            <a:ext cx="10579100" cy="3815080"/>
          </a:xfrm>
          <a:prstGeom prst="rect">
            <a:avLst/>
          </a:prstGeom>
          <a:noFill/>
          <a:ln w="9525">
            <a:noFill/>
          </a:ln>
        </p:spPr>
        <p:txBody>
          <a:bodyPr wrap="square" anchor="t">
            <a:spAutoFit/>
          </a:bodyPr>
          <a:p>
            <a:pPr>
              <a:lnSpc>
                <a:spcPct val="110000"/>
              </a:lnSpc>
            </a:pPr>
            <a:r>
              <a:rPr lang="zh-CN" altLang="en-US" sz="2000">
                <a:latin typeface="Times New Roman" panose="02020603050405020304" pitchFamily="18" charset="0"/>
                <a:ea typeface="宋体" panose="02010600030101010101" pitchFamily="2" charset="-122"/>
              </a:rPr>
              <a:t>1. http://edition.cnn.com/style/arts</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offers latest information about artistic phenomena, movements and trends.</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2. http://www.metmuseum.org/</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is the official site of the Metropolitan Museum of Art, located in New York City. Visitors can get to know over two million works collected in the largest art museum in the United States and among the most visited art museums in the world.</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3. http://cctv.cntv.cn/lm/cultureexpress/index.shtml</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is a window to both Chinese and world arts. More importantly, art is introduced in the context of culture.</a:t>
            </a:r>
            <a:endParaRPr lang="zh-CN" altLang="en-US" sz="200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14500" y="767080"/>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425450" y="1537970"/>
            <a:ext cx="11249660" cy="2306955"/>
          </a:xfrm>
          <a:prstGeom prst="rect">
            <a:avLst/>
          </a:prstGeom>
          <a:noFill/>
        </p:spPr>
        <p:txBody>
          <a:bodyPr wrap="square" rtlCol="0">
            <a:spAutoFit/>
          </a:bodyPr>
          <a:p>
            <a:r>
              <a:rPr lang="zh-CN" altLang="en-US"/>
              <a:t>1. Mona Lisa is renowned in the whole world for its aesthetic value. Why do you think this painting is so charming?</a:t>
            </a:r>
            <a:endParaRPr lang="zh-CN" altLang="en-US"/>
          </a:p>
          <a:p>
            <a:endParaRPr lang="zh-CN" altLang="en-US"/>
          </a:p>
          <a:p>
            <a:r>
              <a:rPr lang="zh-CN" altLang="en-US"/>
              <a:t>2. Mona Lisa was painted during Renaissance. How much do you know about this period? Would you like to live in that period? Why or Why not?</a:t>
            </a:r>
            <a:endParaRPr lang="zh-CN" altLang="en-US"/>
          </a:p>
          <a:p>
            <a:endParaRPr lang="zh-CN" altLang="en-US"/>
          </a:p>
          <a:p>
            <a:r>
              <a:rPr lang="zh-CN" altLang="en-US"/>
              <a:t>3. Given an opportunity to introduce one of Chinese paintings to the world, which work would you like to choose? Why?</a:t>
            </a:r>
            <a:endParaRPr lang="zh-CN" altLang="en-US"/>
          </a:p>
        </p:txBody>
      </p:sp>
      <p:sp>
        <p:nvSpPr>
          <p:cNvPr id="3" name="文本框 2"/>
          <p:cNvSpPr txBox="1"/>
          <p:nvPr/>
        </p:nvSpPr>
        <p:spPr>
          <a:xfrm>
            <a:off x="306070" y="4030980"/>
            <a:ext cx="11600815" cy="252285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a:solidFill>
                <a:srgbClr val="FF0000"/>
              </a:solidFill>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1. Its popularity may lie in its depiction of a common civilian instead of a saint. Of course, the elegance and beauty of the lady possibly are the most important reasons for its charm.</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It first originated in Italy with a rediscovery of the charm of the ancient Greek and Roman cultures. I would like to live in that period if possible, because it was a period of asserting human dignity and freedom.</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I would like to introduce Nymph of the Luo River by Gu Kaizhi to the world due to its subtle artistic structure and vivid portraits.</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1047432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the following ten statements. Each statement contains information given in one of the paragraphs of Passage One. Identify the paragraph from which the information is derived. You may choose a paragraph more than once. Each paragraph is marked with one letter.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413510" y="2080578"/>
            <a:ext cx="8956675" cy="332295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Amateur artists have played an important role in the development of Chinese art.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Artists get benefits from commercial areas.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Form and content are closely related to each other in Chinese art.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Chinese art has become more and more popular around the world.</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Chinese art is not essentially religious.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6. Chinese art is featured with metaphysical aspect.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7. Many symbols have found their way into Chinese art.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8. Chinese art puts more emphasis on inner essence.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9. Artistic works have played a role in building up one’s social position.</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10. Chinese art is featured with the moral aspect.</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543050" y="208057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H</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543050" y="24796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A</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543050" y="308578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0" name="文本框 9"/>
          <p:cNvSpPr txBox="1"/>
          <p:nvPr/>
        </p:nvSpPr>
        <p:spPr>
          <a:xfrm>
            <a:off x="1543050" y="50088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543050" y="46913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H</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543050" y="27793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E</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543050" y="43668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1543050" y="340614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E</a:t>
            </a:r>
            <a:endParaRPr lang="en-US" altLang="zh-CN" sz="2000" b="1">
              <a:solidFill>
                <a:srgbClr val="C00000"/>
              </a:solidFill>
              <a:latin typeface="Arial" panose="020B0604020202020204" pitchFamily="34" charset="0"/>
              <a:ea typeface="宋体" panose="02010600030101010101" pitchFamily="2" charset="-122"/>
            </a:endParaRPr>
          </a:p>
        </p:txBody>
      </p:sp>
      <p:sp>
        <p:nvSpPr>
          <p:cNvPr id="7" name="文本框 6"/>
          <p:cNvSpPr txBox="1"/>
          <p:nvPr/>
        </p:nvSpPr>
        <p:spPr>
          <a:xfrm>
            <a:off x="1543050" y="37261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1" name="文本框 10"/>
          <p:cNvSpPr txBox="1"/>
          <p:nvPr/>
        </p:nvSpPr>
        <p:spPr>
          <a:xfrm>
            <a:off x="1543050" y="404685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G</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2" grpId="0"/>
      <p:bldP spid="3" grpId="0"/>
      <p:bldP spid="4" grpId="0"/>
      <p:bldP spid="5" grpId="0"/>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2861310"/>
          </a:xfrm>
          <a:prstGeom prst="rect">
            <a:avLst/>
          </a:prstGeom>
          <a:noFill/>
          <a:ln w="9525">
            <a:noFill/>
          </a:ln>
        </p:spPr>
        <p:txBody>
          <a:bodyPr wrap="square" anchor="t">
            <a:spAutoFit/>
          </a:bodyPr>
          <a:p>
            <a:pPr algn="just">
              <a:lnSpc>
                <a:spcPct val="150000"/>
              </a:lnSpc>
            </a:pPr>
            <a:r>
              <a:rPr lang="en-US" altLang="zh-CN" sz="2000">
                <a:latin typeface="Arial" panose="020B0604020202020204" pitchFamily="34" charset="0"/>
                <a:ea typeface="宋体" panose="02010600030101010101" pitchFamily="2" charset="-122"/>
              </a:rPr>
              <a:t>  </a:t>
            </a:r>
            <a:r>
              <a:rPr lang="zh-CN" altLang="en-US" sz="2000">
                <a:latin typeface="Arial" panose="020B0604020202020204" pitchFamily="34" charset="0"/>
                <a:ea typeface="宋体" panose="02010600030101010101" pitchFamily="2" charset="-122"/>
              </a:rPr>
              <a:t>(      ) 1. The “artistic” regions of our brain have made it possible to produce a multisensory</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experience during dance.</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2. Mathematics can bring forth the intuitive logic of the music system.</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3. Neurons survive by connecting with each other.</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4. Art’s beauty derives from its ability to draw the mind’s attention.</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5. The connection between science and art is the mortal force.</a:t>
            </a:r>
            <a:endParaRPr lang="zh-CN" altLang="en-US"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96670" y="306863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26142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96670" y="350520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39858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1. Why did C. P. Snow put forward the idea of a third culture?</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C.P. Snow tended to simplify and generalize his thesis about the gap between the sciences and the humanities.</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32402</Words>
  <Application>WPS 演示</Application>
  <PresentationFormat>自定义</PresentationFormat>
  <Paragraphs>843</Paragraphs>
  <Slides>43</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374</cp:revision>
  <dcterms:created xsi:type="dcterms:W3CDTF">2015-08-18T02:51:00Z</dcterms:created>
  <dcterms:modified xsi:type="dcterms:W3CDTF">2018-07-11T07:22:54Z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